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5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08900F-1AB6-B437-F7FF-364911514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6DA2B5F-0692-9971-954B-3D173E462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92A7DC-0F07-AF45-9CFB-6BB79A93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57D-FEDB-4D45-886F-98084FF833A8}" type="datetimeFigureOut">
              <a:rPr lang="el-GR" smtClean="0"/>
              <a:pPr/>
              <a:t>28/11/2023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D3B763-4EDC-5160-DEFB-7CF45AB1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1506E7-4273-E824-06CB-7DFEF0EC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675-1A28-40E9-82BB-F4C2ADD31C4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976E04-4342-F19D-8B18-E9ACBA87A36B}"/>
              </a:ext>
            </a:extLst>
          </p:cNvPr>
          <p:cNvSpPr/>
          <p:nvPr userDrawn="1"/>
        </p:nvSpPr>
        <p:spPr>
          <a:xfrm>
            <a:off x="0" y="6230983"/>
            <a:ext cx="5238206" cy="4904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2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C9C955-F5AA-8457-8EE1-1662C7C39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1BE9FFA-7EBA-CF4E-3E2B-536247C28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5022B9-2C80-CD7D-365A-E02D2B42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57D-FEDB-4D45-886F-98084FF833A8}" type="datetimeFigureOut">
              <a:rPr lang="el-GR" smtClean="0"/>
              <a:pPr/>
              <a:t>28/11/2023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922E27-FB47-D500-6570-28ACB1506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1ADF02-4320-98C3-BCCB-B7D2DCC4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675-1A28-40E9-82BB-F4C2ADD31C4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94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4355C7F-C398-9FF6-8D1D-938754D8C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3C2FB9-60FA-A18B-ADCE-F136A7522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5D68F9-BE78-9DF7-DBE7-C307E1BF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57D-FEDB-4D45-886F-98084FF833A8}" type="datetimeFigureOut">
              <a:rPr lang="el-GR" smtClean="0"/>
              <a:pPr/>
              <a:t>28/11/2023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888046-07E6-5CD6-9325-57477680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647708-318A-B060-399F-6C5877E6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675-1A28-40E9-82BB-F4C2ADD31C4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603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B946BB-C2EF-1A84-A4D0-00E06ADB5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330B3F-52AE-9B9F-F59A-40DAB8AB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55D7B1-A157-8212-10F4-BBD255A0A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912C6E-FB5D-34B4-107A-F860EF855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57D-FEDB-4D45-886F-98084FF833A8}" type="datetimeFigureOut">
              <a:rPr lang="el-GR" smtClean="0"/>
              <a:pPr/>
              <a:t>28/11/2023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BC4509-AC8E-B4D5-4A38-DC49790C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45F5D7-4943-10AF-4985-13879495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675-1A28-40E9-82BB-F4C2ADD31C48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545A5C8-066A-0EC2-722C-92701968A9A9}"/>
              </a:ext>
            </a:extLst>
          </p:cNvPr>
          <p:cNvCxnSpPr/>
          <p:nvPr userDrawn="1"/>
        </p:nvCxnSpPr>
        <p:spPr>
          <a:xfrm>
            <a:off x="838200" y="1685109"/>
            <a:ext cx="10515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A48A1CB-549C-4674-DBAB-6D928F8663A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4ED0883-57E2-DFF5-AFBD-56D9ED2BCC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223045" y="6182541"/>
            <a:ext cx="1968955" cy="6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4DED3D-1D4E-D7A1-7FD0-BD6CF1A3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8D9ED2-46BC-446A-96AA-6E046069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CE9C7D-A921-E28B-A619-3C7C09C0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57D-FEDB-4D45-886F-98084FF833A8}" type="datetimeFigureOut">
              <a:rPr lang="el-GR" smtClean="0"/>
              <a:pPr/>
              <a:t>28/11/2023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1BC67D-4847-D51B-B907-A952792E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FE7EF2-5FC1-284E-06E6-BF00F725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675-1A28-40E9-82BB-F4C2ADD31C4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15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F8454A-D449-0707-3F0B-BA4B221F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E19408-B161-C014-7F2D-C878814F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6DC193-438F-8210-567D-7F2FB47C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D25DE6-7E9E-955F-BB57-D78FB293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57D-FEDB-4D45-886F-98084FF833A8}" type="datetimeFigureOut">
              <a:rPr lang="el-GR" smtClean="0"/>
              <a:pPr/>
              <a:t>28/11/2023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E57031D-99C1-1269-681A-20778324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BBD3ED-9CA5-66EB-E735-D77FE67C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675-1A28-40E9-82BB-F4C2ADD31C4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979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82BC55-906D-37B1-A38B-2953375D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1FBCAF-3EEE-3435-2CD3-596193680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C106D2-8793-F29D-F891-E1B7BC35D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F8B3D1-F193-357D-E67B-2CBD89A69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79DDC50-99D6-F0A2-9D12-A0CDD3963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E485369-0BBC-E601-9BBD-A2A21146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57D-FEDB-4D45-886F-98084FF833A8}" type="datetimeFigureOut">
              <a:rPr lang="el-GR" smtClean="0"/>
              <a:pPr/>
              <a:t>28/11/2023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F4705C1-07C7-019F-E3E0-3BB16B73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33F7E3-F8F3-C49E-5F6F-DA213285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675-1A28-40E9-82BB-F4C2ADD31C4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621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E90BC7-B6B4-49CB-18E3-11405A0A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3E76A91-DBC1-4117-C31C-FFE848170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57D-FEDB-4D45-886F-98084FF833A8}" type="datetimeFigureOut">
              <a:rPr lang="el-GR" smtClean="0"/>
              <a:pPr/>
              <a:t>28/11/2023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CA61289-F5FF-E5A3-746B-F6F083D0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555231-69FC-A2F7-FD3F-D7DC75B1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675-1A28-40E9-82BB-F4C2ADD31C4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970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C9731AF-B35A-0E70-F649-A0D6FB23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57D-FEDB-4D45-886F-98084FF833A8}" type="datetimeFigureOut">
              <a:rPr lang="el-GR" smtClean="0"/>
              <a:pPr/>
              <a:t>28/11/2023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ABEA3BA-5211-D2BE-C169-D667729F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DB6795B-A41C-E6EB-360C-406D7CD4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675-1A28-40E9-82BB-F4C2ADD31C4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655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472248-B201-5CB3-DEF0-3A327111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AC93C6-B0FD-183D-27C8-7D6BFC56F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6DCF62-0663-1BCA-623A-68FB9460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1117FD-6FCF-6865-25A9-15A69DAE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57D-FEDB-4D45-886F-98084FF833A8}" type="datetimeFigureOut">
              <a:rPr lang="el-GR" smtClean="0"/>
              <a:pPr/>
              <a:t>28/11/2023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80AF97-B193-E053-B605-E0C9F398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1F371F-BCD4-6785-960F-DAAB2EA2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675-1A28-40E9-82BB-F4C2ADD31C4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358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AF15B7-E214-C0CE-F6CC-DFB7CE4F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1DB7227-DA5F-7B16-8D6F-4B7714250D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F8EBC3C-EBD5-8156-49E0-B10B704FE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4966BA-FFE7-D9F7-D315-DC17EC11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57D-FEDB-4D45-886F-98084FF833A8}" type="datetimeFigureOut">
              <a:rPr lang="el-GR" smtClean="0"/>
              <a:pPr/>
              <a:t>28/11/2023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2B0FA9-546B-9685-8B09-0A1FB2E0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43583B-01F8-EE68-EC85-576EAABF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675-1A28-40E9-82BB-F4C2ADD31C4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29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95847EE-4445-F0D8-6EF6-16DD2E48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5B140B-85BC-2B07-C5BA-ADFA99101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AB8AF5-0347-DA61-7983-317843BCE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F57D-FEDB-4D45-886F-98084FF833A8}" type="datetimeFigureOut">
              <a:rPr lang="el-GR" smtClean="0"/>
              <a:pPr/>
              <a:t>28/11/2023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F2F2BD-556A-D486-CDA1-45FCC479B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0AA770-B8CC-2FAC-7E39-2AD8D539B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68675-1A28-40E9-82BB-F4C2ADD31C4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7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e-proxeneio.mfa.gr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e-proxeneio.mfa.gr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e-proxeneio.mfa.gr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C1A27-D7BA-3845-0D1D-FBE2F0CEB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8602" y="2027400"/>
            <a:ext cx="6663398" cy="1174727"/>
          </a:xfrm>
        </p:spPr>
        <p:txBody>
          <a:bodyPr>
            <a:noAutofit/>
          </a:bodyPr>
          <a:lstStyle/>
          <a:p>
            <a:pPr algn="r"/>
            <a:r>
              <a:rPr lang="el-GR" sz="3200" dirty="0">
                <a:solidFill>
                  <a:srgbClr val="000022"/>
                </a:solidFill>
              </a:rPr>
              <a:t>Παρουσίαση Αποτελεσμάτων Έργου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3E57BF-3F4C-B8AA-D942-DD9CE577E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8602" y="3450383"/>
            <a:ext cx="6663398" cy="96995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l-GR" sz="3200" b="1" kern="100" dirty="0">
                <a:solidFill>
                  <a:srgbClr val="0000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Διονύσιος Γεωργόπουλος</a:t>
            </a:r>
          </a:p>
          <a:p>
            <a:pPr algn="r"/>
            <a:r>
              <a:rPr lang="en-US" sz="3200" dirty="0"/>
              <a:t>Director of Operations QNR</a:t>
            </a:r>
            <a:endParaRPr lang="el-GR" sz="4000" dirty="0">
              <a:solidFill>
                <a:srgbClr val="00002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851601E-81B4-203E-8FFB-B4E7D5E75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3"/>
            <a:ext cx="6204208" cy="6848854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0C6395A9-9893-D139-6972-3C7874807EBF}"/>
              </a:ext>
            </a:extLst>
          </p:cNvPr>
          <p:cNvSpPr txBox="1">
            <a:spLocks/>
          </p:cNvSpPr>
          <p:nvPr/>
        </p:nvSpPr>
        <p:spPr>
          <a:xfrm>
            <a:off x="5631764" y="4563394"/>
            <a:ext cx="6560235" cy="599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b="1" kern="100" dirty="0">
                <a:solidFill>
                  <a:srgbClr val="FF99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15.11.2023</a:t>
            </a:r>
            <a:endParaRPr lang="el-GR" sz="3200" kern="100" dirty="0">
              <a:solidFill>
                <a:srgbClr val="FF99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el-GR" sz="4000" dirty="0">
              <a:solidFill>
                <a:srgbClr val="FF9900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8A7198-3096-25CF-D90B-0CA24CBC10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7" b="29641"/>
          <a:stretch/>
        </p:blipFill>
        <p:spPr>
          <a:xfrm>
            <a:off x="7005710" y="5411380"/>
            <a:ext cx="4443371" cy="1303565"/>
          </a:xfrm>
          <a:prstGeom prst="rect">
            <a:avLst/>
          </a:prstGeom>
        </p:spPr>
      </p:pic>
      <p:pic>
        <p:nvPicPr>
          <p:cNvPr id="4" name="Picture 3" descr="A red circle with a white circle in the middle&#10;&#10;Description automatically generated with low confidence">
            <a:extLst>
              <a:ext uri="{FF2B5EF4-FFF2-40B4-BE49-F238E27FC236}">
                <a16:creationId xmlns="" xmlns:a16="http://schemas.microsoft.com/office/drawing/2014/main" id="{F24B2C4C-554A-B074-F978-00E721746B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218" y="144724"/>
            <a:ext cx="715010" cy="6629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396009-DDF1-2EAC-F954-66DAA172D836}"/>
              </a:ext>
            </a:extLst>
          </p:cNvPr>
          <p:cNvSpPr txBox="1"/>
          <p:nvPr/>
        </p:nvSpPr>
        <p:spPr>
          <a:xfrm>
            <a:off x="4727289" y="863406"/>
            <a:ext cx="7654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b="1" dirty="0">
                <a:solidFill>
                  <a:srgbClr val="0000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Ένωση εταιρειών </a:t>
            </a:r>
            <a:br>
              <a:rPr lang="el-GR" sz="1400" b="1" dirty="0">
                <a:solidFill>
                  <a:srgbClr val="0000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l-GR" sz="1400" b="1" dirty="0">
                <a:solidFill>
                  <a:srgbClr val="0000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«VODAFONE-ΠΑΝΑΦΟΝ Α.Ε.Ε.Τ. -  Quality &amp; </a:t>
            </a:r>
            <a:r>
              <a:rPr lang="el-GR" sz="1400" b="1" dirty="0" err="1">
                <a:solidFill>
                  <a:srgbClr val="0000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Reliability</a:t>
            </a:r>
            <a:r>
              <a:rPr lang="el-GR" sz="1400" b="1" dirty="0">
                <a:solidFill>
                  <a:srgbClr val="0000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A.E.» </a:t>
            </a:r>
            <a:endParaRPr lang="el-GR" sz="1400" dirty="0">
              <a:solidFill>
                <a:srgbClr val="000022"/>
              </a:solidFill>
            </a:endParaRP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="" xmlns:a16="http://schemas.microsoft.com/office/drawing/2014/main" id="{39FE0797-2291-491D-C94A-E1C06D2253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464" y="252707"/>
            <a:ext cx="1023314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3D056FD-0458-C7A3-0137-8D5B823E4D5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8951" y="5542156"/>
            <a:ext cx="26765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5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0BC3B9-CAFD-E91E-10E8-931D4A66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του έργου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B0492A-D2D4-DDE0-65BF-87D9E8B67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Βελτίωση εξυπηρέτησης πολιτών </a:t>
            </a:r>
          </a:p>
          <a:p>
            <a:r>
              <a:rPr lang="el-GR" dirty="0"/>
              <a:t>Καταπολέμηση γραφειοκρατίας</a:t>
            </a:r>
          </a:p>
          <a:p>
            <a:r>
              <a:rPr lang="el-GR" dirty="0" err="1"/>
              <a:t>Bελτίωση</a:t>
            </a:r>
            <a:r>
              <a:rPr lang="el-GR" dirty="0"/>
              <a:t> επιχειρησιακής λειτουργίας Προξενικών Αρχών</a:t>
            </a:r>
          </a:p>
          <a:p>
            <a:endParaRPr lang="el-GR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F11BC82-4073-CE92-660D-E43AF426DD09}"/>
              </a:ext>
            </a:extLst>
          </p:cNvPr>
          <p:cNvGrpSpPr/>
          <p:nvPr/>
        </p:nvGrpSpPr>
        <p:grpSpPr>
          <a:xfrm>
            <a:off x="243840" y="6257612"/>
            <a:ext cx="5561890" cy="507488"/>
            <a:chOff x="243840" y="6257612"/>
            <a:chExt cx="5561890" cy="507488"/>
          </a:xfrm>
        </p:grpSpPr>
        <p:pic>
          <p:nvPicPr>
            <p:cNvPr id="7" name="Picture 2" descr="Vodafone Logo">
              <a:extLst>
                <a:ext uri="{FF2B5EF4-FFF2-40B4-BE49-F238E27FC236}">
                  <a16:creationId xmlns="" xmlns:a16="http://schemas.microsoft.com/office/drawing/2014/main" id="{1EB1E765-6575-3F35-814A-3CCF077ADD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514" y="6262347"/>
              <a:ext cx="893216" cy="50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Text&#10;&#10;Description automatically generated with low confidence">
              <a:extLst>
                <a:ext uri="{FF2B5EF4-FFF2-40B4-BE49-F238E27FC236}">
                  <a16:creationId xmlns="" xmlns:a16="http://schemas.microsoft.com/office/drawing/2014/main" id="{5D40A658-912A-A473-57D9-3E0B79D12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" y="6257612"/>
              <a:ext cx="1524967" cy="507488"/>
            </a:xfrm>
            <a:prstGeom prst="rect">
              <a:avLst/>
            </a:prstGeom>
          </p:spPr>
        </p:pic>
      </p:grpSp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="" xmlns:a16="http://schemas.microsoft.com/office/drawing/2014/main" id="{FBB1D4D4-CD28-E648-E9EA-25E66B9CD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30" y="6291880"/>
            <a:ext cx="893216" cy="456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4E07FA4-DFC7-07F2-A3B1-97579EB5791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6034" y="466124"/>
            <a:ext cx="1641240" cy="90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8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0BC3B9-CAFD-E91E-10E8-931D4A66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Αντικείμενο του έργου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B0492A-D2D4-DDE0-65BF-87D9E8B67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45" y="1762561"/>
            <a:ext cx="10515600" cy="246784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Μετασχηματισμός διαδικασιών με χρήση ψηφιακών υπηρεσιών </a:t>
            </a:r>
          </a:p>
          <a:p>
            <a:pPr marL="0" indent="0">
              <a:buNone/>
            </a:pPr>
            <a:r>
              <a:rPr lang="el-GR" dirty="0"/>
              <a:t>σε </a:t>
            </a:r>
            <a:r>
              <a:rPr lang="en-US" dirty="0"/>
              <a:t>134</a:t>
            </a:r>
            <a:r>
              <a:rPr lang="el-GR" dirty="0"/>
              <a:t> Προξενικές Αρχές σε 85 χώρες</a:t>
            </a:r>
            <a:r>
              <a:rPr lang="en-US" dirty="0"/>
              <a:t>: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0E430D89-5B21-C47E-2A3D-236B2EB5A4CB}"/>
              </a:ext>
            </a:extLst>
          </p:cNvPr>
          <p:cNvSpPr txBox="1">
            <a:spLocks/>
          </p:cNvSpPr>
          <p:nvPr/>
        </p:nvSpPr>
        <p:spPr>
          <a:xfrm>
            <a:off x="838200" y="2947115"/>
            <a:ext cx="10515600" cy="24678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</a:t>
            </a:r>
            <a:r>
              <a:rPr lang="el-GR" dirty="0" err="1"/>
              <a:t>ικονικής</a:t>
            </a:r>
            <a:r>
              <a:rPr lang="el-GR" dirty="0"/>
              <a:t> </a:t>
            </a:r>
            <a:r>
              <a:rPr lang="en-US" dirty="0"/>
              <a:t>Y</a:t>
            </a:r>
            <a:r>
              <a:rPr lang="el-GR" dirty="0" err="1"/>
              <a:t>ποβοήθησης</a:t>
            </a:r>
            <a:r>
              <a:rPr lang="el-GR" dirty="0"/>
              <a:t> (</a:t>
            </a:r>
            <a:r>
              <a:rPr lang="en-US" dirty="0"/>
              <a:t>virtual assistant)</a:t>
            </a:r>
          </a:p>
          <a:p>
            <a:r>
              <a:rPr lang="el-GR" dirty="0"/>
              <a:t>Ηλεκτρονικής </a:t>
            </a:r>
            <a:r>
              <a:rPr lang="en-US" dirty="0"/>
              <a:t>Y</a:t>
            </a:r>
            <a:r>
              <a:rPr lang="el-GR" dirty="0" err="1"/>
              <a:t>ποβολής</a:t>
            </a:r>
            <a:r>
              <a:rPr lang="el-GR" dirty="0"/>
              <a:t> Αιτημάτων Πολιτών </a:t>
            </a:r>
            <a:endParaRPr lang="en-US" dirty="0"/>
          </a:p>
          <a:p>
            <a:r>
              <a:rPr lang="el-GR" dirty="0"/>
              <a:t>Ηλεκτρονικών Ραντεβού</a:t>
            </a:r>
          </a:p>
          <a:p>
            <a:r>
              <a:rPr lang="el-GR" dirty="0"/>
              <a:t>Ηλεκτρονικών Πληρωμών</a:t>
            </a:r>
          </a:p>
          <a:p>
            <a:r>
              <a:rPr lang="el-GR" dirty="0"/>
              <a:t>Διασύνδεσης με τρίτα Συστήματα</a:t>
            </a:r>
          </a:p>
          <a:p>
            <a:endParaRPr lang="el-GR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CB7185A-2573-1887-90F3-34B99B310B9C}"/>
              </a:ext>
            </a:extLst>
          </p:cNvPr>
          <p:cNvGrpSpPr/>
          <p:nvPr/>
        </p:nvGrpSpPr>
        <p:grpSpPr>
          <a:xfrm>
            <a:off x="243840" y="6257612"/>
            <a:ext cx="5561890" cy="507488"/>
            <a:chOff x="243840" y="6257612"/>
            <a:chExt cx="5561890" cy="507488"/>
          </a:xfrm>
        </p:grpSpPr>
        <p:pic>
          <p:nvPicPr>
            <p:cNvPr id="8" name="Picture 2" descr="Vodafone Logo">
              <a:extLst>
                <a:ext uri="{FF2B5EF4-FFF2-40B4-BE49-F238E27FC236}">
                  <a16:creationId xmlns="" xmlns:a16="http://schemas.microsoft.com/office/drawing/2014/main" id="{7B84095C-F57C-DB76-BC38-11AE8EF94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514" y="6262347"/>
              <a:ext cx="893216" cy="50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Text&#10;&#10;Description automatically generated with low confidence">
              <a:extLst>
                <a:ext uri="{FF2B5EF4-FFF2-40B4-BE49-F238E27FC236}">
                  <a16:creationId xmlns="" xmlns:a16="http://schemas.microsoft.com/office/drawing/2014/main" id="{4FDAD3AF-BF04-0B2D-A909-93B57277C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" y="6257612"/>
              <a:ext cx="1524967" cy="507488"/>
            </a:xfrm>
            <a:prstGeom prst="rect">
              <a:avLst/>
            </a:prstGeom>
          </p:spPr>
        </p:pic>
      </p:grp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="" xmlns:a16="http://schemas.microsoft.com/office/drawing/2014/main" id="{045A469A-A1C4-1962-46B7-F1B80930E5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30" y="6291880"/>
            <a:ext cx="893216" cy="456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7E59A-7530-B584-C561-4E5AC8ED1C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6034" y="466124"/>
            <a:ext cx="1641240" cy="90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2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0BC3B9-CAFD-E91E-10E8-931D4A66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Εξυπηρετούμενα Αιτήματα #1/2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7B72C317-B1B4-320C-151B-419698DAF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93773"/>
              </p:ext>
            </p:extLst>
          </p:nvPr>
        </p:nvGraphicFramePr>
        <p:xfrm>
          <a:off x="4378818" y="1860137"/>
          <a:ext cx="6864361" cy="3469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5413">
                  <a:extLst>
                    <a:ext uri="{9D8B030D-6E8A-4147-A177-3AD203B41FA5}">
                      <a16:colId xmlns="" xmlns:a16="http://schemas.microsoft.com/office/drawing/2014/main" val="2374348294"/>
                    </a:ext>
                  </a:extLst>
                </a:gridCol>
                <a:gridCol w="1674987">
                  <a:extLst>
                    <a:ext uri="{9D8B030D-6E8A-4147-A177-3AD203B41FA5}">
                      <a16:colId xmlns="" xmlns:a16="http://schemas.microsoft.com/office/drawing/2014/main" val="533980807"/>
                    </a:ext>
                  </a:extLst>
                </a:gridCol>
                <a:gridCol w="3663961">
                  <a:extLst>
                    <a:ext uri="{9D8B030D-6E8A-4147-A177-3AD203B41FA5}">
                      <a16:colId xmlns="" xmlns:a16="http://schemas.microsoft.com/office/drawing/2014/main" val="2491836152"/>
                    </a:ext>
                  </a:extLst>
                </a:gridCol>
              </a:tblGrid>
              <a:tr h="14700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Κατηγορία</a:t>
                      </a:r>
                      <a:endParaRPr lang="el-G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Σύνολο Εξυπηρετούμενων Αιτημάτων</a:t>
                      </a: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Δημοφιλή Αιτήματα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6348930"/>
                  </a:ext>
                </a:extLst>
              </a:tr>
              <a:tr h="18535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Διοικητικά -  Πιστοποιητικά</a:t>
                      </a:r>
                      <a:endParaRPr lang="el-G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u="none" strike="noStrike" dirty="0">
                          <a:effectLst/>
                        </a:rPr>
                        <a:t>Πιστοποιητικό </a:t>
                      </a:r>
                      <a:r>
                        <a:rPr lang="el-GR" sz="1200" u="none" strike="noStrike" dirty="0" err="1">
                          <a:effectLst/>
                        </a:rPr>
                        <a:t>Οικογ</a:t>
                      </a:r>
                      <a:r>
                        <a:rPr lang="el-GR" sz="1200" u="none" strike="noStrike" dirty="0">
                          <a:effectLst/>
                        </a:rPr>
                        <a:t>. Κατάστασης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9564032"/>
                  </a:ext>
                </a:extLst>
              </a:tr>
              <a:tr h="185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u="none" strike="noStrike" dirty="0">
                          <a:effectLst/>
                        </a:rPr>
                        <a:t>Πιστοποιητικό Γέννησης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5067009"/>
                  </a:ext>
                </a:extLst>
              </a:tr>
              <a:tr h="370718">
                <a:tc vMerge="1">
                  <a:txBody>
                    <a:bodyPr/>
                    <a:lstStyle/>
                    <a:p>
                      <a:pPr algn="l" fontAlgn="ctr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u="none" strike="noStrike" dirty="0">
                          <a:effectLst/>
                        </a:rPr>
                        <a:t>Μετατροπή άδειας οδήγησης σε ελληνική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6546541"/>
                  </a:ext>
                </a:extLst>
              </a:tr>
              <a:tr h="294000">
                <a:tc vMerge="1">
                  <a:txBody>
                    <a:bodyPr/>
                    <a:lstStyle/>
                    <a:p>
                      <a:pPr algn="l" fontAlgn="ctr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u="none" strike="noStrike" dirty="0">
                          <a:effectLst/>
                        </a:rPr>
                        <a:t>Πιστοποιητικό ταυτοπροσωπίας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07895811"/>
                  </a:ext>
                </a:extLst>
              </a:tr>
              <a:tr h="147000">
                <a:tc vMerge="1">
                  <a:txBody>
                    <a:bodyPr/>
                    <a:lstStyle/>
                    <a:p>
                      <a:pPr algn="ctr" fontAlgn="ctr"/>
                      <a:endParaRPr lang="el-GR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Ακριβές Αντίγραφο</a:t>
                      </a: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0427522"/>
                  </a:ext>
                </a:extLst>
              </a:tr>
              <a:tr h="147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Δήλωση Ληξιαρχικών Γεγονότων</a:t>
                      </a: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u="none" strike="noStrike" dirty="0">
                          <a:effectLst/>
                        </a:rPr>
                        <a:t>Δήλωση γάμου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7411303"/>
                  </a:ext>
                </a:extLst>
              </a:tr>
              <a:tr h="147000">
                <a:tc vMerge="1"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Ληξιαρχικά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u="none" strike="noStrike" dirty="0">
                          <a:effectLst/>
                        </a:rPr>
                        <a:t>Δήλωση γέννησης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6161957"/>
                  </a:ext>
                </a:extLst>
              </a:tr>
              <a:tr h="147000">
                <a:tc vMerge="1"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Ληξιαρχικά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u="none" strike="noStrike" dirty="0">
                          <a:effectLst/>
                        </a:rPr>
                        <a:t>Δήλωση θανάτου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9468691"/>
                  </a:ext>
                </a:extLst>
              </a:tr>
              <a:tr h="17085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Ελληνική Ιθαγένεια</a:t>
                      </a:r>
                      <a:endParaRPr lang="el-G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Κτήση Ελληνικής Ιθαγένειας με δήλωση λόγω γέννησης από Έλληνα/Ελληνίδα</a:t>
                      </a: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5351755"/>
                  </a:ext>
                </a:extLst>
              </a:tr>
              <a:tr h="58024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Μόνιμος κάτοικος εξωτερικού</a:t>
                      </a:r>
                      <a:endParaRPr lang="el-G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u="none" strike="noStrike" dirty="0">
                          <a:effectLst/>
                        </a:rPr>
                        <a:t>Πιστοποιητικού μόνιμου κάτοικου εξωτερικού για στρατολογική χρήση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6309832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6A702EBF-8174-0F20-02B2-9F2FAEE30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415" y="2856474"/>
            <a:ext cx="1608786" cy="5725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u="sng" dirty="0"/>
              <a:t>Συνολικά </a:t>
            </a:r>
          </a:p>
          <a:p>
            <a:pPr marL="0" indent="0" algn="ctr">
              <a:buNone/>
            </a:pPr>
            <a:endParaRPr lang="el-GR" u="sng" dirty="0"/>
          </a:p>
          <a:p>
            <a:pPr marL="0" indent="0" algn="ctr">
              <a:buNone/>
            </a:pPr>
            <a:endParaRPr lang="el-GR" u="sng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AE8DBD7-7EDD-189A-D502-E08BDC77B89E}"/>
              </a:ext>
            </a:extLst>
          </p:cNvPr>
          <p:cNvSpPr txBox="1">
            <a:spLocks/>
          </p:cNvSpPr>
          <p:nvPr/>
        </p:nvSpPr>
        <p:spPr>
          <a:xfrm>
            <a:off x="948821" y="3429000"/>
            <a:ext cx="2980386" cy="98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37 Είδη Αιτημάτων</a:t>
            </a:r>
          </a:p>
          <a:p>
            <a:r>
              <a:rPr lang="el-GR" sz="2000" dirty="0"/>
              <a:t>118 Προξενικές Πράξεις</a:t>
            </a:r>
          </a:p>
          <a:p>
            <a:endParaRPr lang="el-GR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0CB6A96-E5AA-7D7F-E49C-E0F33910A8F3}"/>
              </a:ext>
            </a:extLst>
          </p:cNvPr>
          <p:cNvGrpSpPr/>
          <p:nvPr/>
        </p:nvGrpSpPr>
        <p:grpSpPr>
          <a:xfrm>
            <a:off x="243840" y="6257612"/>
            <a:ext cx="5561890" cy="507488"/>
            <a:chOff x="243840" y="6257612"/>
            <a:chExt cx="5561890" cy="507488"/>
          </a:xfrm>
        </p:grpSpPr>
        <p:pic>
          <p:nvPicPr>
            <p:cNvPr id="9" name="Picture 2" descr="Vodafone Logo">
              <a:extLst>
                <a:ext uri="{FF2B5EF4-FFF2-40B4-BE49-F238E27FC236}">
                  <a16:creationId xmlns="" xmlns:a16="http://schemas.microsoft.com/office/drawing/2014/main" id="{37116507-2649-7D12-20CB-B84E241BE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514" y="6262347"/>
              <a:ext cx="893216" cy="50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Text&#10;&#10;Description automatically generated with low confidence">
              <a:extLst>
                <a:ext uri="{FF2B5EF4-FFF2-40B4-BE49-F238E27FC236}">
                  <a16:creationId xmlns="" xmlns:a16="http://schemas.microsoft.com/office/drawing/2014/main" id="{F995236C-8843-4FB7-17FE-F4577EC16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" y="6257612"/>
              <a:ext cx="1524967" cy="507488"/>
            </a:xfrm>
            <a:prstGeom prst="rect">
              <a:avLst/>
            </a:prstGeom>
          </p:spPr>
        </p:pic>
      </p:grp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="" xmlns:a16="http://schemas.microsoft.com/office/drawing/2014/main" id="{FA09F8AC-C39B-16EB-7181-95F1A0684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30" y="6291880"/>
            <a:ext cx="893216" cy="456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417A00-319D-D5F0-8D25-7F4659DEF54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6034" y="466124"/>
            <a:ext cx="1641240" cy="9014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8F61923-9570-488C-0302-B4F3672F5B72}"/>
              </a:ext>
            </a:extLst>
          </p:cNvPr>
          <p:cNvSpPr txBox="1"/>
          <p:nvPr/>
        </p:nvSpPr>
        <p:spPr>
          <a:xfrm>
            <a:off x="1236074" y="2251678"/>
            <a:ext cx="207746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cs typeface="Calibri"/>
                <a:hlinkClick r:id="rId6" action="ppaction://hlinkfile"/>
              </a:rPr>
              <a:t>e-proxeneio.mfa.gr</a:t>
            </a:r>
            <a:r>
              <a:rPr lang="el-GR" sz="1800" dirty="0">
                <a:solidFill>
                  <a:schemeClr val="bg1"/>
                </a:solidFill>
                <a:cs typeface="Calibri"/>
                <a:hlinkClick r:id="rId6" action="ppaction://hlinkfile"/>
              </a:rPr>
              <a:t> 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4D50F8E-E88E-E4FB-10C8-F17651F959CE}"/>
              </a:ext>
            </a:extLst>
          </p:cNvPr>
          <p:cNvSpPr/>
          <p:nvPr/>
        </p:nvSpPr>
        <p:spPr>
          <a:xfrm>
            <a:off x="3079201" y="2958071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0BC3B9-CAFD-E91E-10E8-931D4A66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Εξυπηρετούμενα Αιτήματα #2/2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E7B636EB-40E2-6828-553F-B0C5D267A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98319"/>
              </p:ext>
            </p:extLst>
          </p:nvPr>
        </p:nvGraphicFramePr>
        <p:xfrm>
          <a:off x="4307984" y="2206413"/>
          <a:ext cx="6987862" cy="2708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2858">
                  <a:extLst>
                    <a:ext uri="{9D8B030D-6E8A-4147-A177-3AD203B41FA5}">
                      <a16:colId xmlns="" xmlns:a16="http://schemas.microsoft.com/office/drawing/2014/main" val="2374348294"/>
                    </a:ext>
                  </a:extLst>
                </a:gridCol>
                <a:gridCol w="2115528">
                  <a:extLst>
                    <a:ext uri="{9D8B030D-6E8A-4147-A177-3AD203B41FA5}">
                      <a16:colId xmlns="" xmlns:a16="http://schemas.microsoft.com/office/drawing/2014/main" val="2027980569"/>
                    </a:ext>
                  </a:extLst>
                </a:gridCol>
                <a:gridCol w="3319476">
                  <a:extLst>
                    <a:ext uri="{9D8B030D-6E8A-4147-A177-3AD203B41FA5}">
                      <a16:colId xmlns="" xmlns:a16="http://schemas.microsoft.com/office/drawing/2014/main" val="2491836152"/>
                    </a:ext>
                  </a:extLst>
                </a:gridCol>
              </a:tblGrid>
              <a:tr h="10412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Κατηγορία</a:t>
                      </a:r>
                      <a:endParaRPr lang="el-G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Σύνολο Εξυπηρετούμενων Αιτημάτων</a:t>
                      </a: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Δημοφιλή Αιτήματα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1530398"/>
                  </a:ext>
                </a:extLst>
              </a:tr>
              <a:tr h="42825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Στράτευση</a:t>
                      </a:r>
                      <a:endParaRPr lang="el-G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Χορήγηση Βεβαίωσης Ανυποταξίας Εξωτερικού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1090502"/>
                  </a:ext>
                </a:extLst>
              </a:tr>
              <a:tr h="10412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Συμβολαιογραφικές Πράξεις</a:t>
                      </a: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Πληρεξούσιο</a:t>
                      </a:r>
                      <a:endParaRPr lang="el-GR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0353501"/>
                  </a:ext>
                </a:extLst>
              </a:tr>
              <a:tr h="1041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Διαβατήρια</a:t>
                      </a:r>
                      <a:endParaRPr lang="el-G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l-G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Έκδοση Διαβατηρίου Ενηλίκων</a:t>
                      </a:r>
                      <a:endParaRPr lang="el-GR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9131148"/>
                  </a:ext>
                </a:extLst>
              </a:tr>
              <a:tr h="104123">
                <a:tc vMerge="1"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Διαβατήρια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Έκδοση Διαβατηρίου Ανηλίκων</a:t>
                      </a:r>
                      <a:endParaRPr lang="el-GR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2516930"/>
                  </a:ext>
                </a:extLst>
              </a:tr>
              <a:tr h="104123">
                <a:tc vMerge="1"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Διαβατήρια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Ανανέωση/Αντικατάσταση Διαβατηρίου</a:t>
                      </a:r>
                      <a:endParaRPr lang="el-GR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9353120"/>
                  </a:ext>
                </a:extLst>
              </a:tr>
              <a:tr h="208246">
                <a:tc vMerge="1"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Διαβατήρια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Έκδοση Διαβατηρίου λόγω κλοπής</a:t>
                      </a: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0719339"/>
                  </a:ext>
                </a:extLst>
              </a:tr>
              <a:tr h="20824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Λοιπές Προξενικές Πράξεις</a:t>
                      </a: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Λοιπές Προξενικές Πράξεις</a:t>
                      </a:r>
                    </a:p>
                  </a:txBody>
                  <a:tcPr marL="4958" marR="4958" marT="495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2803277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6AC1BC2D-CE53-6A2C-1B75-D7B8E37D0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220" y="2806173"/>
            <a:ext cx="1608786" cy="5725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u="sng" dirty="0"/>
              <a:t>Συνολικά </a:t>
            </a:r>
          </a:p>
          <a:p>
            <a:pPr marL="0" indent="0" algn="ctr">
              <a:buNone/>
            </a:pPr>
            <a:endParaRPr lang="el-GR" u="sng" dirty="0"/>
          </a:p>
          <a:p>
            <a:pPr marL="0" indent="0" algn="ctr">
              <a:buNone/>
            </a:pPr>
            <a:endParaRPr lang="el-GR" u="sng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63127EB2-E350-BB4F-7C3D-56DF4A25F2AD}"/>
              </a:ext>
            </a:extLst>
          </p:cNvPr>
          <p:cNvSpPr txBox="1">
            <a:spLocks/>
          </p:cNvSpPr>
          <p:nvPr/>
        </p:nvSpPr>
        <p:spPr>
          <a:xfrm>
            <a:off x="992747" y="3429000"/>
            <a:ext cx="2980386" cy="98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37 Είδη Αιτημάτων</a:t>
            </a:r>
          </a:p>
          <a:p>
            <a:r>
              <a:rPr lang="el-GR" sz="2000" dirty="0"/>
              <a:t>118 Προξενικές Πράξεις</a:t>
            </a:r>
          </a:p>
          <a:p>
            <a:endParaRPr lang="el-GR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B8EC094-3C15-96CC-B7E0-C0A37D79FD07}"/>
              </a:ext>
            </a:extLst>
          </p:cNvPr>
          <p:cNvGrpSpPr/>
          <p:nvPr/>
        </p:nvGrpSpPr>
        <p:grpSpPr>
          <a:xfrm>
            <a:off x="243840" y="6257612"/>
            <a:ext cx="5561890" cy="507488"/>
            <a:chOff x="243840" y="6257612"/>
            <a:chExt cx="5561890" cy="507488"/>
          </a:xfrm>
        </p:grpSpPr>
        <p:pic>
          <p:nvPicPr>
            <p:cNvPr id="13" name="Picture 2" descr="Vodafone Logo">
              <a:extLst>
                <a:ext uri="{FF2B5EF4-FFF2-40B4-BE49-F238E27FC236}">
                  <a16:creationId xmlns="" xmlns:a16="http://schemas.microsoft.com/office/drawing/2014/main" id="{C9EEAB2C-59EE-34E9-1539-2C3BE781C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514" y="6262347"/>
              <a:ext cx="893216" cy="50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Text&#10;&#10;Description automatically generated with low confidence">
              <a:extLst>
                <a:ext uri="{FF2B5EF4-FFF2-40B4-BE49-F238E27FC236}">
                  <a16:creationId xmlns="" xmlns:a16="http://schemas.microsoft.com/office/drawing/2014/main" id="{C489E27E-CBBD-5AA7-14F3-7C8C49EAF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" y="6257612"/>
              <a:ext cx="1524967" cy="507488"/>
            </a:xfrm>
            <a:prstGeom prst="rect">
              <a:avLst/>
            </a:prstGeom>
          </p:spPr>
        </p:pic>
      </p:grpSp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="" xmlns:a16="http://schemas.microsoft.com/office/drawing/2014/main" id="{D07B1B77-7A41-A66D-AD79-A30F017D4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30" y="6291880"/>
            <a:ext cx="893216" cy="4567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8830280-C93F-B7B2-E6C0-2858EFFC5A9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6034" y="466124"/>
            <a:ext cx="1641240" cy="9014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6B4ECD5-F178-9CCE-D508-D86FB1618E6D}"/>
              </a:ext>
            </a:extLst>
          </p:cNvPr>
          <p:cNvSpPr txBox="1"/>
          <p:nvPr/>
        </p:nvSpPr>
        <p:spPr>
          <a:xfrm>
            <a:off x="1236074" y="2251678"/>
            <a:ext cx="207746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cs typeface="Calibri"/>
                <a:hlinkClick r:id="rId6" action="ppaction://hlinkfile"/>
              </a:rPr>
              <a:t>e-proxeneio.mfa.gr</a:t>
            </a:r>
            <a:r>
              <a:rPr lang="el-GR" sz="1800" dirty="0">
                <a:solidFill>
                  <a:schemeClr val="bg1"/>
                </a:solidFill>
                <a:cs typeface="Calibri"/>
                <a:hlinkClick r:id="rId6" action="ppaction://hlinkfile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8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Right 18">
            <a:extLst>
              <a:ext uri="{FF2B5EF4-FFF2-40B4-BE49-F238E27FC236}">
                <a16:creationId xmlns="" xmlns:a16="http://schemas.microsoft.com/office/drawing/2014/main" id="{305F89E4-CAEE-E2E4-0908-A0F1613F0C06}"/>
              </a:ext>
            </a:extLst>
          </p:cNvPr>
          <p:cNvSpPr/>
          <p:nvPr/>
        </p:nvSpPr>
        <p:spPr>
          <a:xfrm rot="16200000">
            <a:off x="4787141" y="4000382"/>
            <a:ext cx="2102046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0BC3B9-CAFD-E91E-10E8-931D4A66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Ροή Εξυπηρέτησης Πολιτών</a:t>
            </a:r>
          </a:p>
        </p:txBody>
      </p:sp>
      <p:pic>
        <p:nvPicPr>
          <p:cNvPr id="3" name="Picture 56" descr="Icon&#10;&#10;Description automatically generated">
            <a:extLst>
              <a:ext uri="{FF2B5EF4-FFF2-40B4-BE49-F238E27FC236}">
                <a16:creationId xmlns="" xmlns:a16="http://schemas.microsoft.com/office/drawing/2014/main" id="{479472E0-6096-349F-DDCB-16A1F9C5BC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2296" y="2144137"/>
            <a:ext cx="1000694" cy="753418"/>
          </a:xfrm>
          <a:prstGeom prst="rect">
            <a:avLst/>
          </a:prstGeom>
        </p:spPr>
      </p:pic>
      <p:pic>
        <p:nvPicPr>
          <p:cNvPr id="4" name="Picture 32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F8EC1DC7-FF43-4CDA-92D8-28D4CA9B36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23" y="1856733"/>
            <a:ext cx="303804" cy="348605"/>
          </a:xfrm>
          <a:prstGeom prst="rect">
            <a:avLst/>
          </a:prstGeom>
        </p:spPr>
      </p:pic>
      <p:pic>
        <p:nvPicPr>
          <p:cNvPr id="5" name="Picture 33">
            <a:extLst>
              <a:ext uri="{FF2B5EF4-FFF2-40B4-BE49-F238E27FC236}">
                <a16:creationId xmlns="" xmlns:a16="http://schemas.microsoft.com/office/drawing/2014/main" id="{819BDEA5-978D-76A4-6541-B1494C7E47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7806" y="2312017"/>
            <a:ext cx="647700" cy="846859"/>
          </a:xfrm>
          <a:prstGeom prst="rect">
            <a:avLst/>
          </a:prstGeom>
        </p:spPr>
      </p:pic>
      <p:pic>
        <p:nvPicPr>
          <p:cNvPr id="7" name="Picture 35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46E8F610-637F-6540-C956-220CC38C79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8921" y="1803693"/>
            <a:ext cx="1375064" cy="897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5F5F83-3F0C-BFCF-1B2E-E42D8129124F}"/>
              </a:ext>
            </a:extLst>
          </p:cNvPr>
          <p:cNvSpPr txBox="1"/>
          <p:nvPr/>
        </p:nvSpPr>
        <p:spPr>
          <a:xfrm>
            <a:off x="30254" y="2683602"/>
            <a:ext cx="534466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Calibri"/>
              </a:rPr>
              <a:t>Ο Virtual assistant 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εξυ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πηρετεί τον Πολίτη μέσω εύχρηστης διεπαφής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D43DEE7-FE52-B5D4-0766-6B8228F8CC97}"/>
              </a:ext>
            </a:extLst>
          </p:cNvPr>
          <p:cNvSpPr txBox="1"/>
          <p:nvPr/>
        </p:nvSpPr>
        <p:spPr>
          <a:xfrm>
            <a:off x="-5191" y="2183764"/>
            <a:ext cx="29027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Calibri"/>
              </a:rPr>
              <a:t>Ο π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ολίτης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 μπα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ίνει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στο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 site 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του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Προξενείου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ενδι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αφέροντος</a:t>
            </a:r>
          </a:p>
        </p:txBody>
      </p:sp>
      <p:pic>
        <p:nvPicPr>
          <p:cNvPr id="12" name="Picture 32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B7DEF0FE-CDC6-E35C-C100-2B3C360FFB0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0807" y="5371522"/>
            <a:ext cx="429621" cy="4929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50D05A6-EC67-7ED6-55C6-7C6730DC18F8}"/>
              </a:ext>
            </a:extLst>
          </p:cNvPr>
          <p:cNvSpPr txBox="1"/>
          <p:nvPr/>
        </p:nvSpPr>
        <p:spPr>
          <a:xfrm>
            <a:off x="6201466" y="4740188"/>
            <a:ext cx="348857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Calibri"/>
              </a:rPr>
              <a:t>Ο π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ολίτης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οδηγείτ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αι στην καταχώρηση του σχετικού ηλεκτρονικού Αιτήματος και των δικαιολογητικών, μέσα από προσωποποιημένη εφαρμογή Αιτημάτων. 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E66B18A-35D6-D737-1BE6-A00438639DB1}"/>
              </a:ext>
            </a:extLst>
          </p:cNvPr>
          <p:cNvSpPr/>
          <p:nvPr/>
        </p:nvSpPr>
        <p:spPr>
          <a:xfrm>
            <a:off x="71403" y="1749184"/>
            <a:ext cx="664657" cy="5110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Calibri"/>
              </a:rPr>
              <a:t>1</a:t>
            </a:r>
            <a:r>
              <a:rPr lang="el-GR" dirty="0">
                <a:solidFill>
                  <a:schemeClr val="bg1"/>
                </a:solidFill>
                <a:cs typeface="Calibri"/>
              </a:rPr>
              <a:t>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6D3216F-20ED-81B0-BD86-DD4A58094C1E}"/>
              </a:ext>
            </a:extLst>
          </p:cNvPr>
          <p:cNvSpPr/>
          <p:nvPr/>
        </p:nvSpPr>
        <p:spPr>
          <a:xfrm>
            <a:off x="5590675" y="4740188"/>
            <a:ext cx="492512" cy="5110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  <a:cs typeface="Calibri"/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48" descr="Icon&#10;&#10;Description automatically generated">
            <a:extLst>
              <a:ext uri="{FF2B5EF4-FFF2-40B4-BE49-F238E27FC236}">
                <a16:creationId xmlns="" xmlns:a16="http://schemas.microsoft.com/office/drawing/2014/main" id="{F0F37522-A018-C80F-6647-2FF19A31A16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702" y="1856971"/>
            <a:ext cx="1711969" cy="132774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7CE32E93-5E6C-E250-F2BB-FD6E1FED3FB7}"/>
              </a:ext>
            </a:extLst>
          </p:cNvPr>
          <p:cNvSpPr/>
          <p:nvPr/>
        </p:nvSpPr>
        <p:spPr>
          <a:xfrm>
            <a:off x="6229693" y="2428053"/>
            <a:ext cx="492512" cy="5110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  <a:cs typeface="Calibri"/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1845027-4907-4B37-8DC3-FAACD7E725A6}"/>
              </a:ext>
            </a:extLst>
          </p:cNvPr>
          <p:cNvSpPr txBox="1"/>
          <p:nvPr/>
        </p:nvSpPr>
        <p:spPr>
          <a:xfrm>
            <a:off x="6173576" y="3152058"/>
            <a:ext cx="28528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Calibri"/>
              </a:rPr>
              <a:t>To 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Αίτημ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α διεκπεραιώνεται ηλεκτρονικά από το Προξενείο.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="" xmlns:a16="http://schemas.microsoft.com/office/drawing/2014/main" id="{B6B17CF8-7590-4A2E-D53F-76E9594CDD6E}"/>
              </a:ext>
            </a:extLst>
          </p:cNvPr>
          <p:cNvSpPr/>
          <p:nvPr/>
        </p:nvSpPr>
        <p:spPr>
          <a:xfrm>
            <a:off x="8444272" y="2296113"/>
            <a:ext cx="1061266" cy="494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1" name="Picture 32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6A80F4E3-5786-8065-49AD-6074A3F85C2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31518" y="2379649"/>
            <a:ext cx="347893" cy="410665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E404B2C-9AD6-5AEE-E55D-93409F0835B9}"/>
              </a:ext>
            </a:extLst>
          </p:cNvPr>
          <p:cNvSpPr/>
          <p:nvPr/>
        </p:nvSpPr>
        <p:spPr>
          <a:xfrm>
            <a:off x="9594819" y="2312017"/>
            <a:ext cx="492512" cy="5110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  <a:cs typeface="Calibri"/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B096DAB-6C4C-5813-8853-4EFF0B207E7E}"/>
              </a:ext>
            </a:extLst>
          </p:cNvPr>
          <p:cNvSpPr txBox="1"/>
          <p:nvPr/>
        </p:nvSpPr>
        <p:spPr>
          <a:xfrm>
            <a:off x="9163179" y="2823115"/>
            <a:ext cx="28977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Calibri"/>
              </a:rPr>
              <a:t>O 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Πολίτης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 λαμβ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άνει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ειδο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ποίηση για τη διεκπεραίωση του Αιτήματος</a:t>
            </a:r>
          </a:p>
        </p:txBody>
      </p:sp>
      <p:pic>
        <p:nvPicPr>
          <p:cNvPr id="25" name="Picture 32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C0E1A1A6-AFC7-1146-E7FD-24CCA1D4311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447" y="3609617"/>
            <a:ext cx="348156" cy="3994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CB29A13-1D49-22D1-A54C-6324E8D9AC76}"/>
              </a:ext>
            </a:extLst>
          </p:cNvPr>
          <p:cNvSpPr txBox="1"/>
          <p:nvPr/>
        </p:nvSpPr>
        <p:spPr>
          <a:xfrm>
            <a:off x="71403" y="4174398"/>
            <a:ext cx="512522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Calibri"/>
              </a:rPr>
              <a:t>Ο π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ολίτης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 μπα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ίνει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στο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 </a:t>
            </a:r>
            <a:r>
              <a:rPr lang="el-GR" sz="1600" dirty="0">
                <a:solidFill>
                  <a:schemeClr val="bg1"/>
                </a:solidFill>
                <a:cs typeface="Calibri"/>
              </a:rPr>
              <a:t>κεντρικό 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site:</a:t>
            </a:r>
          </a:p>
          <a:p>
            <a:r>
              <a:rPr lang="en-US" sz="1600" dirty="0">
                <a:solidFill>
                  <a:schemeClr val="bg1"/>
                </a:solidFill>
                <a:cs typeface="Calibri"/>
                <a:hlinkClick r:id="rId8" action="ppaction://hlinkfile"/>
              </a:rPr>
              <a:t>e-proxeneio.mfa.gr</a:t>
            </a:r>
            <a:r>
              <a:rPr lang="el-GR" sz="1600" dirty="0">
                <a:solidFill>
                  <a:schemeClr val="bg1"/>
                </a:solidFill>
                <a:cs typeface="Calibri"/>
                <a:hlinkClick r:id="rId8" action="ppaction://hlinkfile"/>
              </a:rPr>
              <a:t> </a:t>
            </a:r>
            <a:r>
              <a:rPr lang="el-GR" sz="1600" dirty="0">
                <a:solidFill>
                  <a:schemeClr val="bg1"/>
                </a:solidFill>
                <a:cs typeface="Calibri"/>
              </a:rPr>
              <a:t>και αναζητεί την επιθυμητή υπηρεσία από την ΠΑ εξυπηρέτησης</a:t>
            </a:r>
            <a:endParaRPr lang="en-US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3D85B2B0-274A-0AEB-B7C7-23FEDF254006}"/>
              </a:ext>
            </a:extLst>
          </p:cNvPr>
          <p:cNvSpPr/>
          <p:nvPr/>
        </p:nvSpPr>
        <p:spPr>
          <a:xfrm>
            <a:off x="124542" y="3553817"/>
            <a:ext cx="664657" cy="5110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Calibri"/>
              </a:rPr>
              <a:t>1</a:t>
            </a:r>
            <a:r>
              <a:rPr lang="el-GR" dirty="0">
                <a:solidFill>
                  <a:schemeClr val="bg1"/>
                </a:solidFill>
                <a:cs typeface="Calibri"/>
              </a:rPr>
              <a:t>β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8" name="Picture 32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313F268F-8821-689B-90A3-84C6334410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3514" y="5346524"/>
            <a:ext cx="343624" cy="3942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BF7A31E-B683-CCF6-6B5F-211599EC3D5B}"/>
              </a:ext>
            </a:extLst>
          </p:cNvPr>
          <p:cNvSpPr txBox="1"/>
          <p:nvPr/>
        </p:nvSpPr>
        <p:spPr>
          <a:xfrm>
            <a:off x="1284851" y="5251286"/>
            <a:ext cx="41782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Calibri"/>
              </a:rPr>
              <a:t>Ο π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ολίτης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 μπα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ίνει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/>
              </a:rPr>
              <a:t>στο</a:t>
            </a:r>
            <a:r>
              <a:rPr lang="el-GR" sz="16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gov.gr </a:t>
            </a:r>
            <a:r>
              <a:rPr lang="el-GR" sz="1600" dirty="0">
                <a:solidFill>
                  <a:schemeClr val="bg1"/>
                </a:solidFill>
                <a:cs typeface="Calibri"/>
              </a:rPr>
              <a:t>και αναζητεί την επιθυμητή υπηρεσία</a:t>
            </a:r>
            <a:endParaRPr lang="en-US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9D25E729-A6F7-F8B7-0CC1-05B275990A41}"/>
              </a:ext>
            </a:extLst>
          </p:cNvPr>
          <p:cNvSpPr/>
          <p:nvPr/>
        </p:nvSpPr>
        <p:spPr>
          <a:xfrm>
            <a:off x="118945" y="5293860"/>
            <a:ext cx="664657" cy="5110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Calibri"/>
              </a:rPr>
              <a:t>1</a:t>
            </a:r>
            <a:r>
              <a:rPr lang="el-GR" dirty="0">
                <a:solidFill>
                  <a:schemeClr val="bg1"/>
                </a:solidFill>
                <a:cs typeface="Calibri"/>
              </a:rPr>
              <a:t>γ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69EAAFE-DF0E-F5F4-46AC-716C957DE80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81272" y="3309532"/>
            <a:ext cx="2269030" cy="8237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A31B8519-341D-EB91-D841-A1E3E979923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r="40788"/>
          <a:stretch/>
        </p:blipFill>
        <p:spPr>
          <a:xfrm>
            <a:off x="9544135" y="4510900"/>
            <a:ext cx="2098855" cy="155272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03F7337E-FB27-85BE-2D55-3AFA7B239E52}"/>
              </a:ext>
            </a:extLst>
          </p:cNvPr>
          <p:cNvGrpSpPr/>
          <p:nvPr/>
        </p:nvGrpSpPr>
        <p:grpSpPr>
          <a:xfrm>
            <a:off x="243840" y="6257612"/>
            <a:ext cx="5561890" cy="507488"/>
            <a:chOff x="243840" y="6257612"/>
            <a:chExt cx="5561890" cy="507488"/>
          </a:xfrm>
        </p:grpSpPr>
        <p:pic>
          <p:nvPicPr>
            <p:cNvPr id="40" name="Picture 2" descr="Vodafone Logo">
              <a:extLst>
                <a:ext uri="{FF2B5EF4-FFF2-40B4-BE49-F238E27FC236}">
                  <a16:creationId xmlns="" xmlns:a16="http://schemas.microsoft.com/office/drawing/2014/main" id="{7E8A86D6-0EBC-2E56-2A7C-5EE8E7F51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514" y="6262347"/>
              <a:ext cx="893216" cy="50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Text&#10;&#10;Description automatically generated with low confidence">
              <a:extLst>
                <a:ext uri="{FF2B5EF4-FFF2-40B4-BE49-F238E27FC236}">
                  <a16:creationId xmlns="" xmlns:a16="http://schemas.microsoft.com/office/drawing/2014/main" id="{22B4D342-D9B5-39AB-6759-656549AC8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3840" y="6257612"/>
              <a:ext cx="1524967" cy="507488"/>
            </a:xfrm>
            <a:prstGeom prst="rect">
              <a:avLst/>
            </a:prstGeom>
          </p:spPr>
        </p:pic>
      </p:grpSp>
      <p:pic>
        <p:nvPicPr>
          <p:cNvPr id="42" name="Picture 41" descr="A blue and white logo&#10;&#10;Description automatically generated">
            <a:extLst>
              <a:ext uri="{FF2B5EF4-FFF2-40B4-BE49-F238E27FC236}">
                <a16:creationId xmlns="" xmlns:a16="http://schemas.microsoft.com/office/drawing/2014/main" id="{16400995-2579-BC81-138A-3CD1DF12D45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30" y="6291880"/>
            <a:ext cx="893216" cy="45670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CCDA991-AEBC-ADFC-6885-24F288D22D24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316034" y="466124"/>
            <a:ext cx="1641240" cy="90149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7B6E38D-70A7-C667-3D8E-CB90F39C296D}"/>
              </a:ext>
            </a:extLst>
          </p:cNvPr>
          <p:cNvSpPr txBox="1"/>
          <p:nvPr/>
        </p:nvSpPr>
        <p:spPr>
          <a:xfrm>
            <a:off x="6698946" y="4440878"/>
            <a:ext cx="207746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cs typeface="Calibri"/>
                <a:hlinkClick r:id="rId8" action="ppaction://hlinkfile"/>
              </a:rPr>
              <a:t>e-proxeneio.mfa.gr</a:t>
            </a:r>
            <a:r>
              <a:rPr lang="el-GR" sz="1800" dirty="0">
                <a:solidFill>
                  <a:schemeClr val="bg1"/>
                </a:solidFill>
                <a:cs typeface="Calibri"/>
                <a:hlinkClick r:id="rId8" action="ppaction://hlinkfile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11" grpId="0"/>
      <p:bldP spid="13" grpId="0"/>
      <p:bldP spid="14" grpId="0" animBg="1"/>
      <p:bldP spid="15" grpId="0" animBg="1"/>
      <p:bldP spid="17" grpId="0" animBg="1"/>
      <p:bldP spid="18" grpId="0"/>
      <p:bldP spid="20" grpId="0" animBg="1"/>
      <p:bldP spid="22" grpId="0" animBg="1"/>
      <p:bldP spid="24" grpId="0"/>
      <p:bldP spid="26" grpId="0"/>
      <p:bldP spid="27" grpId="0" animBg="1"/>
      <p:bldP spid="29" grpId="0"/>
      <p:bldP spid="30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0BC3B9-CAFD-E91E-10E8-931D4A66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Άμεσα οφέλη για Πολίτες</a:t>
            </a:r>
          </a:p>
        </p:txBody>
      </p:sp>
      <p:pic>
        <p:nvPicPr>
          <p:cNvPr id="6" name="Picture 32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80F37873-95FA-D8E0-D93F-59400B1658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896" y="2250133"/>
            <a:ext cx="563707" cy="646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417C25-30A3-683A-B69A-628FC52AE3CB}"/>
              </a:ext>
            </a:extLst>
          </p:cNvPr>
          <p:cNvSpPr txBox="1"/>
          <p:nvPr/>
        </p:nvSpPr>
        <p:spPr>
          <a:xfrm>
            <a:off x="887146" y="1787417"/>
            <a:ext cx="4972742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  <a:cs typeface="Calibri"/>
              </a:rPr>
              <a:t>Ο Πολίτης μπορεί να </a:t>
            </a:r>
            <a:r>
              <a:rPr lang="el-GR" sz="1600" b="1" dirty="0" err="1">
                <a:solidFill>
                  <a:schemeClr val="bg1"/>
                </a:solidFill>
                <a:cs typeface="Calibri"/>
              </a:rPr>
              <a:t>αυθεντικοποιηθεί</a:t>
            </a:r>
            <a:r>
              <a:rPr lang="el-GR" sz="1600" dirty="0">
                <a:solidFill>
                  <a:schemeClr val="bg1"/>
                </a:solidFill>
                <a:cs typeface="Calibri"/>
              </a:rPr>
              <a:t> στην εφαρμογή με 4 διαφορετικούς τρόπους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:</a:t>
            </a:r>
          </a:p>
          <a:p>
            <a:endParaRPr lang="en-US" sz="16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l-GR" sz="1400" dirty="0" err="1">
                <a:solidFill>
                  <a:schemeClr val="bg1"/>
                </a:solidFill>
                <a:cs typeface="Calibri"/>
              </a:rPr>
              <a:t>Αυθεντικοποίηση</a:t>
            </a:r>
            <a:r>
              <a:rPr lang="el-GR" sz="1400" dirty="0">
                <a:solidFill>
                  <a:schemeClr val="bg1"/>
                </a:solidFill>
                <a:cs typeface="Calibri"/>
              </a:rPr>
              <a:t> μέσω </a:t>
            </a:r>
            <a:r>
              <a:rPr lang="en-US" sz="1400" dirty="0" err="1">
                <a:solidFill>
                  <a:schemeClr val="bg1"/>
                </a:solidFill>
                <a:cs typeface="Calibri"/>
              </a:rPr>
              <a:t>taxisnet</a:t>
            </a:r>
            <a:endParaRPr lang="en-US" sz="14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l-GR" sz="1400" dirty="0" err="1">
                <a:solidFill>
                  <a:schemeClr val="bg1"/>
                </a:solidFill>
                <a:cs typeface="Calibri"/>
              </a:rPr>
              <a:t>Αυθεντικοποίηση</a:t>
            </a:r>
            <a:r>
              <a:rPr lang="el-GR" sz="1400" dirty="0">
                <a:solidFill>
                  <a:schemeClr val="bg1"/>
                </a:solidFill>
                <a:cs typeface="Calibri"/>
              </a:rPr>
              <a:t> μέσω </a:t>
            </a:r>
            <a:r>
              <a:rPr lang="en-US" sz="1400" dirty="0">
                <a:solidFill>
                  <a:schemeClr val="bg1"/>
                </a:solidFill>
                <a:cs typeface="Calibri"/>
              </a:rPr>
              <a:t>One Time Password (OTP)</a:t>
            </a:r>
          </a:p>
          <a:p>
            <a:pPr marL="342900" indent="-342900">
              <a:buAutoNum type="arabicPeriod"/>
            </a:pPr>
            <a:r>
              <a:rPr lang="el-GR" sz="1400" dirty="0" err="1">
                <a:solidFill>
                  <a:schemeClr val="bg1"/>
                </a:solidFill>
                <a:cs typeface="Calibri"/>
              </a:rPr>
              <a:t>Αυθεντικοποίηση</a:t>
            </a:r>
            <a:r>
              <a:rPr lang="el-GR" sz="1400" dirty="0">
                <a:solidFill>
                  <a:schemeClr val="bg1"/>
                </a:solidFill>
                <a:cs typeface="Calibri"/>
              </a:rPr>
              <a:t> αφού προηγηθεί διαδικασία Πιστοποίησης στις ΠΑ</a:t>
            </a:r>
          </a:p>
          <a:p>
            <a:pPr marL="342900" indent="-342900">
              <a:buAutoNum type="arabicPeriod"/>
            </a:pPr>
            <a:r>
              <a:rPr lang="el-GR" sz="1400" dirty="0" err="1">
                <a:solidFill>
                  <a:schemeClr val="bg1"/>
                </a:solidFill>
                <a:cs typeface="Calibri"/>
              </a:rPr>
              <a:t>Αυθεντικοποίηση</a:t>
            </a:r>
            <a:r>
              <a:rPr lang="el-GR" sz="1400" dirty="0">
                <a:solidFill>
                  <a:schemeClr val="bg1"/>
                </a:solidFill>
                <a:cs typeface="Calibri"/>
              </a:rPr>
              <a:t> μέσω </a:t>
            </a:r>
            <a:r>
              <a:rPr lang="en-US" sz="1400" dirty="0" err="1">
                <a:solidFill>
                  <a:schemeClr val="bg1"/>
                </a:solidFill>
                <a:cs typeface="Calibri"/>
              </a:rPr>
              <a:t>ebanking</a:t>
            </a:r>
            <a:r>
              <a:rPr lang="en-US" sz="1400" dirty="0">
                <a:solidFill>
                  <a:schemeClr val="bg1"/>
                </a:solidFill>
                <a:cs typeface="Calibri"/>
              </a:rPr>
              <a:t> </a:t>
            </a:r>
            <a:r>
              <a:rPr lang="el-GR" sz="1400" i="1" dirty="0">
                <a:solidFill>
                  <a:schemeClr val="bg1"/>
                </a:solidFill>
                <a:cs typeface="Calibri"/>
              </a:rPr>
              <a:t>(ΕΕΤ – </a:t>
            </a:r>
            <a:r>
              <a:rPr lang="en-US" sz="1400" i="1" dirty="0">
                <a:solidFill>
                  <a:schemeClr val="bg1"/>
                </a:solidFill>
                <a:cs typeface="Calibri"/>
              </a:rPr>
              <a:t>In Progress)</a:t>
            </a:r>
          </a:p>
        </p:txBody>
      </p:sp>
      <p:pic>
        <p:nvPicPr>
          <p:cNvPr id="9" name="Picture 32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7A383152-8878-C635-1964-4D2B7AA44D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1" y="4679364"/>
            <a:ext cx="563707" cy="6468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DAFDB53-59DF-F3DF-6622-47C4D39B7CD2}"/>
              </a:ext>
            </a:extLst>
          </p:cNvPr>
          <p:cNvSpPr txBox="1"/>
          <p:nvPr/>
        </p:nvSpPr>
        <p:spPr>
          <a:xfrm>
            <a:off x="887146" y="4365547"/>
            <a:ext cx="4972743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  <a:cs typeface="Calibri"/>
              </a:rPr>
              <a:t>Ο Πολίτης μπορεί να </a:t>
            </a:r>
            <a:r>
              <a:rPr lang="el-GR" sz="1600" b="1" dirty="0">
                <a:solidFill>
                  <a:schemeClr val="bg1"/>
                </a:solidFill>
                <a:cs typeface="Calibri"/>
              </a:rPr>
              <a:t>πληρώσει</a:t>
            </a:r>
            <a:r>
              <a:rPr lang="el-GR" sz="1600" dirty="0">
                <a:solidFill>
                  <a:schemeClr val="bg1"/>
                </a:solidFill>
                <a:cs typeface="Calibri"/>
              </a:rPr>
              <a:t> για την υπηρεσία με 4 διαφορετικούς τρόπους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: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1"/>
                </a:solidFill>
                <a:cs typeface="Calibri"/>
              </a:rPr>
              <a:t>Απομακρυσμένα μέσω Διαδικτυακού </a:t>
            </a:r>
            <a:r>
              <a:rPr lang="en-US" sz="1400" dirty="0">
                <a:solidFill>
                  <a:schemeClr val="bg1"/>
                </a:solidFill>
                <a:cs typeface="Calibri"/>
              </a:rPr>
              <a:t>POS (</a:t>
            </a:r>
            <a:r>
              <a:rPr lang="en-US" sz="1400" dirty="0" err="1">
                <a:solidFill>
                  <a:schemeClr val="bg1"/>
                </a:solidFill>
                <a:cs typeface="Calibri"/>
              </a:rPr>
              <a:t>Paypal</a:t>
            </a:r>
            <a:r>
              <a:rPr lang="en-US" sz="1400" dirty="0">
                <a:solidFill>
                  <a:schemeClr val="bg1"/>
                </a:solidFill>
                <a:cs typeface="Calibri"/>
              </a:rPr>
              <a:t> / </a:t>
            </a:r>
            <a:r>
              <a:rPr lang="en-US" sz="1400" dirty="0" err="1">
                <a:solidFill>
                  <a:schemeClr val="bg1"/>
                </a:solidFill>
                <a:cs typeface="Calibri"/>
              </a:rPr>
              <a:t>vivawallet</a:t>
            </a:r>
            <a:r>
              <a:rPr lang="en-US" sz="1400" dirty="0">
                <a:solidFill>
                  <a:schemeClr val="bg1"/>
                </a:solidFill>
                <a:cs typeface="Calibri"/>
              </a:rPr>
              <a:t> </a:t>
            </a:r>
            <a:r>
              <a:rPr lang="el-GR" sz="1400" dirty="0">
                <a:solidFill>
                  <a:schemeClr val="bg1"/>
                </a:solidFill>
                <a:cs typeface="Calibri"/>
              </a:rPr>
              <a:t>κ.α.)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1"/>
                </a:solidFill>
                <a:cs typeface="Calibri"/>
              </a:rPr>
              <a:t>Απομακρυσμένα μέσω εμβάσματος </a:t>
            </a:r>
            <a:r>
              <a:rPr lang="en-US" sz="1400" dirty="0" err="1">
                <a:solidFill>
                  <a:schemeClr val="bg1"/>
                </a:solidFill>
                <a:cs typeface="Calibri"/>
              </a:rPr>
              <a:t>ebanking</a:t>
            </a:r>
            <a:endParaRPr lang="en-US" sz="14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1"/>
                </a:solidFill>
                <a:cs typeface="Calibri"/>
              </a:rPr>
              <a:t>Δια ζώσης με μετρητά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1"/>
                </a:solidFill>
                <a:cs typeface="Calibri"/>
              </a:rPr>
              <a:t>Δια ζώσης με Φυσικό </a:t>
            </a:r>
            <a:r>
              <a:rPr lang="en-US" sz="1400" dirty="0">
                <a:solidFill>
                  <a:schemeClr val="bg1"/>
                </a:solidFill>
                <a:cs typeface="Calibri"/>
              </a:rPr>
              <a:t>POS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6148ED3-A1D2-4080-CB9C-D727970D3743}"/>
              </a:ext>
            </a:extLst>
          </p:cNvPr>
          <p:cNvSpPr txBox="1"/>
          <p:nvPr/>
        </p:nvSpPr>
        <p:spPr>
          <a:xfrm>
            <a:off x="6096000" y="1787417"/>
            <a:ext cx="5861274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  <a:cs typeface="Calibri"/>
              </a:rPr>
              <a:t>Ο Πολίτης </a:t>
            </a:r>
            <a:r>
              <a:rPr lang="el-GR" sz="1600" b="1" dirty="0">
                <a:solidFill>
                  <a:schemeClr val="bg1"/>
                </a:solidFill>
                <a:cs typeface="Calibri"/>
              </a:rPr>
              <a:t>επωφελείται</a:t>
            </a:r>
            <a:r>
              <a:rPr lang="el-GR" sz="1600" dirty="0">
                <a:solidFill>
                  <a:schemeClr val="bg1"/>
                </a:solidFill>
                <a:cs typeface="Calibri"/>
              </a:rPr>
              <a:t> στην εξυπηρέτηση του από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:</a:t>
            </a:r>
          </a:p>
          <a:p>
            <a:endParaRPr lang="el-GR" sz="1600" dirty="0">
              <a:solidFill>
                <a:schemeClr val="bg1"/>
              </a:solidFill>
              <a:cs typeface="Calibri"/>
            </a:endParaRPr>
          </a:p>
          <a:p>
            <a:r>
              <a:rPr lang="el-GR" sz="1400" dirty="0">
                <a:solidFill>
                  <a:schemeClr val="bg1"/>
                </a:solidFill>
                <a:cs typeface="Calibri"/>
              </a:rPr>
              <a:t>Α. τις </a:t>
            </a:r>
            <a:r>
              <a:rPr lang="el-GR" sz="1400" dirty="0" err="1">
                <a:solidFill>
                  <a:schemeClr val="bg1"/>
                </a:solidFill>
                <a:cs typeface="Calibri"/>
              </a:rPr>
              <a:t>Διαλειτουργικότητες</a:t>
            </a:r>
            <a:r>
              <a:rPr lang="el-GR" sz="1400" dirty="0">
                <a:solidFill>
                  <a:schemeClr val="bg1"/>
                </a:solidFill>
                <a:cs typeface="Calibri"/>
              </a:rPr>
              <a:t> με τρίτα συστήματα</a:t>
            </a:r>
            <a:r>
              <a:rPr lang="en-US" sz="1400" dirty="0">
                <a:solidFill>
                  <a:schemeClr val="bg1"/>
                </a:solidFill>
                <a:cs typeface="Calibri"/>
              </a:rPr>
              <a:t>: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1"/>
                </a:solidFill>
                <a:cs typeface="Calibri"/>
              </a:rPr>
              <a:t>Μητρώο Πολιτών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1"/>
                </a:solidFill>
                <a:cs typeface="Calibri"/>
              </a:rPr>
              <a:t>Ελληνική Αστυνομία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1"/>
                </a:solidFill>
                <a:cs typeface="Calibri"/>
              </a:rPr>
              <a:t>Στρατολογία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1"/>
                </a:solidFill>
                <a:cs typeface="Calibri"/>
              </a:rPr>
              <a:t>Σύστημα Διαβατηρίων κ.α.</a:t>
            </a:r>
          </a:p>
          <a:p>
            <a:endParaRPr lang="el-GR" sz="1400" dirty="0">
              <a:solidFill>
                <a:schemeClr val="bg1"/>
              </a:solidFill>
              <a:cs typeface="Calibri"/>
            </a:endParaRPr>
          </a:p>
          <a:p>
            <a:r>
              <a:rPr lang="el-GR" sz="1400" dirty="0">
                <a:solidFill>
                  <a:schemeClr val="bg1"/>
                </a:solidFill>
                <a:cs typeface="Calibri"/>
              </a:rPr>
              <a:t>Β. την δυνατότητα Ηλεκτρονικού Ραντεβού μόνο για τα απολύτως απαραίτητα (πχ. Παράδοση Διαβατηρίου)</a:t>
            </a:r>
          </a:p>
          <a:p>
            <a:endParaRPr lang="el-GR" sz="1400" dirty="0">
              <a:solidFill>
                <a:schemeClr val="bg1"/>
              </a:solidFill>
              <a:cs typeface="Calibri"/>
            </a:endParaRPr>
          </a:p>
          <a:p>
            <a:r>
              <a:rPr lang="el-GR" sz="1400" dirty="0">
                <a:solidFill>
                  <a:schemeClr val="bg1"/>
                </a:solidFill>
                <a:cs typeface="Calibri"/>
              </a:rPr>
              <a:t>Γ. την ελαχιστοποίηση του χρόνου εξυπηρέτησης εντός ΠΑ, όπου απαιτείται.</a:t>
            </a:r>
          </a:p>
        </p:txBody>
      </p:sp>
      <p:pic>
        <p:nvPicPr>
          <p:cNvPr id="32" name="Picture 32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F0960EF0-88E2-9F1B-498D-6CDC38A708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7800" y="1954416"/>
            <a:ext cx="563707" cy="6468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100235A-4FFB-C8C3-A24D-CED7097891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6421" y="2743547"/>
            <a:ext cx="1450243" cy="81206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BBDA11D-1C58-3C71-CC29-3110E9025A21}"/>
              </a:ext>
            </a:extLst>
          </p:cNvPr>
          <p:cNvSpPr txBox="1"/>
          <p:nvPr/>
        </p:nvSpPr>
        <p:spPr>
          <a:xfrm>
            <a:off x="6096000" y="4557406"/>
            <a:ext cx="586127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  <a:cs typeface="Calibri"/>
              </a:rPr>
              <a:t>Ελαχιστοποιείται (ή μηδενίζεται) η αναγκαιότητα επίσκεψης </a:t>
            </a:r>
            <a:r>
              <a:rPr lang="el-GR" sz="1600" dirty="0">
                <a:solidFill>
                  <a:schemeClr val="bg1"/>
                </a:solidFill>
                <a:cs typeface="Calibri"/>
              </a:rPr>
              <a:t>του Πολίτη στην ΠΑ εξαιτίας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:</a:t>
            </a:r>
          </a:p>
          <a:p>
            <a:pPr marL="342900" indent="-342900">
              <a:buAutoNum type="arabicPeriod"/>
            </a:pPr>
            <a:r>
              <a:rPr lang="el-GR" sz="1600" dirty="0">
                <a:solidFill>
                  <a:schemeClr val="bg1"/>
                </a:solidFill>
                <a:cs typeface="Calibri"/>
              </a:rPr>
              <a:t>της αυτοματοποιημένης ροής διεκπεραίωσης </a:t>
            </a:r>
            <a:endParaRPr lang="en-US" sz="16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l-GR" sz="1600" dirty="0">
                <a:solidFill>
                  <a:schemeClr val="bg1"/>
                </a:solidFill>
                <a:cs typeface="Calibri"/>
              </a:rPr>
              <a:t>των ηλεκτρονικών μηνυμάτων επικοινωνίας</a:t>
            </a:r>
          </a:p>
          <a:p>
            <a:pPr marL="342900" indent="-342900">
              <a:buAutoNum type="arabicPeriod"/>
            </a:pPr>
            <a:r>
              <a:rPr lang="el-GR" sz="1600" dirty="0">
                <a:solidFill>
                  <a:schemeClr val="bg1"/>
                </a:solidFill>
                <a:cs typeface="Calibri"/>
              </a:rPr>
              <a:t>των ηλεκτρονικών πληρωμών</a:t>
            </a:r>
            <a:endParaRPr lang="el-GR"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5" name="Picture 32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499221BA-87A5-757B-F7D8-8381FFB90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1066" y="5002781"/>
            <a:ext cx="563707" cy="646835"/>
          </a:xfrm>
          <a:prstGeom prst="rect">
            <a:avLst/>
          </a:prstGeom>
        </p:spPr>
      </p:pic>
      <p:pic>
        <p:nvPicPr>
          <p:cNvPr id="37" name="Picture 4" descr="Visa vs. MasterCard: The Main Differences">
            <a:extLst>
              <a:ext uri="{FF2B5EF4-FFF2-40B4-BE49-F238E27FC236}">
                <a16:creationId xmlns="" xmlns:a16="http://schemas.microsoft.com/office/drawing/2014/main" id="{C3463C9A-5123-7E71-EA76-A941147BE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29" y="5196543"/>
            <a:ext cx="1068107" cy="68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EF56F65F-8B74-0A9E-4F75-E0767B261CE1}"/>
              </a:ext>
            </a:extLst>
          </p:cNvPr>
          <p:cNvGrpSpPr/>
          <p:nvPr/>
        </p:nvGrpSpPr>
        <p:grpSpPr>
          <a:xfrm>
            <a:off x="243840" y="6257612"/>
            <a:ext cx="5561890" cy="507488"/>
            <a:chOff x="243840" y="6257612"/>
            <a:chExt cx="5561890" cy="507488"/>
          </a:xfrm>
        </p:grpSpPr>
        <p:pic>
          <p:nvPicPr>
            <p:cNvPr id="40" name="Picture 2" descr="Vodafone Logo">
              <a:extLst>
                <a:ext uri="{FF2B5EF4-FFF2-40B4-BE49-F238E27FC236}">
                  <a16:creationId xmlns="" xmlns:a16="http://schemas.microsoft.com/office/drawing/2014/main" id="{10A5245D-CE50-8F43-DAF6-F8571A5A1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514" y="6262347"/>
              <a:ext cx="893216" cy="50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Text&#10;&#10;Description automatically generated with low confidence">
              <a:extLst>
                <a:ext uri="{FF2B5EF4-FFF2-40B4-BE49-F238E27FC236}">
                  <a16:creationId xmlns="" xmlns:a16="http://schemas.microsoft.com/office/drawing/2014/main" id="{AF208AD0-1A1E-F7CC-AC5F-3228D6ED4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840" y="6257612"/>
              <a:ext cx="1524967" cy="507488"/>
            </a:xfrm>
            <a:prstGeom prst="rect">
              <a:avLst/>
            </a:prstGeom>
          </p:spPr>
        </p:pic>
      </p:grpSp>
      <p:pic>
        <p:nvPicPr>
          <p:cNvPr id="42" name="Picture 41" descr="A blue and white logo&#10;&#10;Description automatically generated">
            <a:extLst>
              <a:ext uri="{FF2B5EF4-FFF2-40B4-BE49-F238E27FC236}">
                <a16:creationId xmlns="" xmlns:a16="http://schemas.microsoft.com/office/drawing/2014/main" id="{ADB8BE13-5DE0-B4AF-98E6-CFF23AE43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30" y="6291880"/>
            <a:ext cx="893216" cy="45670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0941A3AA-3A9D-F271-A576-92C9C077E45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16034" y="466124"/>
            <a:ext cx="1641240" cy="90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1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31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0BC3B9-CAFD-E91E-10E8-931D4A66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Άμεσα οφέλη για ΥΠΕΞ - ΠΑ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417C25-30A3-683A-B69A-628FC52AE3CB}"/>
              </a:ext>
            </a:extLst>
          </p:cNvPr>
          <p:cNvSpPr txBox="1"/>
          <p:nvPr/>
        </p:nvSpPr>
        <p:spPr>
          <a:xfrm>
            <a:off x="964243" y="2595509"/>
            <a:ext cx="4972742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1600" u="sng" dirty="0">
                <a:solidFill>
                  <a:schemeClr val="bg1"/>
                </a:solidFill>
                <a:cs typeface="Calibri"/>
              </a:rPr>
              <a:t>Προξενική Αρχή</a:t>
            </a:r>
            <a:endParaRPr lang="en-US" sz="1600" u="sng" dirty="0">
              <a:solidFill>
                <a:schemeClr val="bg1"/>
              </a:solidFill>
              <a:cs typeface="Calibri"/>
            </a:endParaRPr>
          </a:p>
          <a:p>
            <a:endParaRPr lang="en-US" sz="16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1"/>
                </a:solidFill>
                <a:cs typeface="Calibri"/>
              </a:rPr>
              <a:t>Πλήρης </a:t>
            </a:r>
            <a:r>
              <a:rPr lang="en-US" sz="1400" dirty="0">
                <a:solidFill>
                  <a:schemeClr val="bg1"/>
                </a:solidFill>
                <a:cs typeface="Calibri"/>
              </a:rPr>
              <a:t>real time </a:t>
            </a:r>
            <a:r>
              <a:rPr lang="el-GR" sz="1400" dirty="0">
                <a:solidFill>
                  <a:schemeClr val="bg1"/>
                </a:solidFill>
                <a:cs typeface="Calibri"/>
              </a:rPr>
              <a:t>εικόνα των Εκκρεμών Αιτημάτων</a:t>
            </a:r>
            <a:endParaRPr lang="en-US" sz="14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1"/>
                </a:solidFill>
                <a:cs typeface="Calibri"/>
              </a:rPr>
              <a:t>Γρηγορότερη διεκπεραίωση Αιτημάτων λόγω της ελαχιστοποίησης αναγκαιότητας φυσικής παρουσίας Πολιτών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1"/>
                </a:solidFill>
                <a:cs typeface="Calibri"/>
              </a:rPr>
              <a:t>Ελαχιστοποίηση σφαλμάτων 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bg1"/>
                </a:solidFill>
                <a:cs typeface="Calibri"/>
              </a:rPr>
              <a:t>Real time </a:t>
            </a:r>
            <a:r>
              <a:rPr lang="el-GR" sz="1400" dirty="0">
                <a:solidFill>
                  <a:schemeClr val="bg1"/>
                </a:solidFill>
                <a:cs typeface="Calibri"/>
              </a:rPr>
              <a:t>εικόνα των Ραντεβού Πολιτών στην ΠΑ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bg1"/>
                </a:solidFill>
                <a:cs typeface="Calibri"/>
              </a:rPr>
              <a:t>Real time </a:t>
            </a:r>
            <a:r>
              <a:rPr lang="el-GR" sz="1400" dirty="0">
                <a:solidFill>
                  <a:schemeClr val="bg1"/>
                </a:solidFill>
                <a:cs typeface="Calibri"/>
              </a:rPr>
              <a:t>εικόνα Εισπράξεων από Προξενικές Πράξεις  – Διασύνδεση με Σύστημα Οικονομικών Λειτουργιών ΠΑ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1"/>
                </a:solidFill>
                <a:cs typeface="Calibri"/>
              </a:rPr>
              <a:t>Εφαρμογή Ηλεκτρονικής Σφραγίδας</a:t>
            </a:r>
          </a:p>
          <a:p>
            <a:pPr marL="342900" indent="-342900">
              <a:buAutoNum type="arabicPeriod"/>
            </a:pPr>
            <a:r>
              <a:rPr lang="el-GR" sz="1400" dirty="0" err="1">
                <a:solidFill>
                  <a:schemeClr val="bg1"/>
                </a:solidFill>
                <a:cs typeface="Calibri"/>
              </a:rPr>
              <a:t>Ομογενοποίηση</a:t>
            </a:r>
            <a:r>
              <a:rPr lang="el-GR" sz="1400" dirty="0">
                <a:solidFill>
                  <a:schemeClr val="bg1"/>
                </a:solidFill>
                <a:cs typeface="Calibri"/>
              </a:rPr>
              <a:t> Διαδικασιών για όλες τις ΠΑ στον κόσμο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6148ED3-A1D2-4080-CB9C-D727970D3743}"/>
              </a:ext>
            </a:extLst>
          </p:cNvPr>
          <p:cNvSpPr txBox="1"/>
          <p:nvPr/>
        </p:nvSpPr>
        <p:spPr>
          <a:xfrm>
            <a:off x="6096000" y="2595509"/>
            <a:ext cx="5861274" cy="2646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1600" u="sng" dirty="0">
                <a:solidFill>
                  <a:schemeClr val="bg1"/>
                </a:solidFill>
                <a:cs typeface="Calibri"/>
              </a:rPr>
              <a:t>Υπουργείο Εξωτερικών</a:t>
            </a:r>
            <a:endParaRPr lang="en-US" sz="1600" u="sng" dirty="0">
              <a:solidFill>
                <a:schemeClr val="bg1"/>
              </a:solidFill>
              <a:cs typeface="Calibri"/>
            </a:endParaRPr>
          </a:p>
          <a:p>
            <a:endParaRPr lang="el-GR" sz="16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1"/>
                </a:solidFill>
                <a:cs typeface="Calibri"/>
              </a:rPr>
              <a:t>Πλήρης </a:t>
            </a:r>
            <a:r>
              <a:rPr lang="en-US" sz="1400" dirty="0">
                <a:solidFill>
                  <a:schemeClr val="bg1"/>
                </a:solidFill>
                <a:cs typeface="Calibri"/>
              </a:rPr>
              <a:t>real time </a:t>
            </a:r>
            <a:r>
              <a:rPr lang="el-GR" sz="1400" dirty="0">
                <a:solidFill>
                  <a:schemeClr val="bg1"/>
                </a:solidFill>
                <a:cs typeface="Calibri"/>
              </a:rPr>
              <a:t>εικόνα του φόρτου εργασίας ανά ΠΑ και Συνολικά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bg1"/>
                </a:solidFill>
                <a:cs typeface="Calibri"/>
              </a:rPr>
              <a:t>Real time </a:t>
            </a:r>
            <a:r>
              <a:rPr lang="el-GR" sz="1400" dirty="0">
                <a:solidFill>
                  <a:schemeClr val="bg1"/>
                </a:solidFill>
                <a:cs typeface="Calibri"/>
              </a:rPr>
              <a:t>εικόνα του χρόνου εξυπηρέτησης ανά ΠΑ και Συνολικά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1"/>
                </a:solidFill>
                <a:cs typeface="Calibri"/>
              </a:rPr>
              <a:t>Στατιστική αξιοποίηση των αποτελεσμάτων του έργου για επιχειρησιακές προσαρμογές ή νομικές αλλαγές </a:t>
            </a:r>
            <a:r>
              <a:rPr lang="en-US" sz="1400" dirty="0">
                <a:solidFill>
                  <a:schemeClr val="bg1"/>
                </a:solidFill>
                <a:cs typeface="Calibri"/>
              </a:rPr>
              <a:t>:</a:t>
            </a:r>
            <a:endParaRPr lang="el-GR" sz="1400" dirty="0">
              <a:solidFill>
                <a:schemeClr val="bg1"/>
              </a:solidFill>
              <a:cs typeface="Calibri"/>
            </a:endParaRPr>
          </a:p>
          <a:p>
            <a:pPr marL="800100" lvl="1" indent="-342900">
              <a:buAutoNum type="arabicPeriod"/>
            </a:pPr>
            <a:r>
              <a:rPr lang="el-GR" sz="1100" dirty="0">
                <a:solidFill>
                  <a:schemeClr val="bg1"/>
                </a:solidFill>
                <a:cs typeface="Calibri"/>
              </a:rPr>
              <a:t>Πλήθος Μηνυμάτων στον </a:t>
            </a:r>
            <a:r>
              <a:rPr lang="en-US" sz="1100" dirty="0">
                <a:solidFill>
                  <a:schemeClr val="bg1"/>
                </a:solidFill>
                <a:cs typeface="Calibri"/>
              </a:rPr>
              <a:t>Virtual assistant </a:t>
            </a:r>
            <a:endParaRPr lang="el-GR" sz="1100" dirty="0">
              <a:solidFill>
                <a:schemeClr val="bg1"/>
              </a:solidFill>
              <a:cs typeface="Calibri"/>
            </a:endParaRPr>
          </a:p>
          <a:p>
            <a:pPr marL="800100" lvl="1" indent="-342900">
              <a:buAutoNum type="arabicPeriod"/>
            </a:pPr>
            <a:r>
              <a:rPr lang="el-GR" sz="1100" dirty="0">
                <a:solidFill>
                  <a:schemeClr val="bg1"/>
                </a:solidFill>
                <a:cs typeface="Calibri"/>
              </a:rPr>
              <a:t>Πλήθος </a:t>
            </a:r>
            <a:r>
              <a:rPr lang="el-GR" sz="1100" dirty="0" err="1">
                <a:solidFill>
                  <a:schemeClr val="bg1"/>
                </a:solidFill>
                <a:cs typeface="Calibri"/>
              </a:rPr>
              <a:t>Υποβλ.Αιτημάτων</a:t>
            </a:r>
            <a:r>
              <a:rPr lang="el-GR" sz="1100" dirty="0">
                <a:solidFill>
                  <a:schemeClr val="bg1"/>
                </a:solidFill>
                <a:cs typeface="Calibri"/>
              </a:rPr>
              <a:t> ανά ΠΑ – Κατηγορία Αιτημάτων</a:t>
            </a:r>
            <a:endParaRPr lang="el-GR" sz="14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1"/>
                </a:solidFill>
                <a:cs typeface="Calibri"/>
              </a:rPr>
              <a:t>Δυνατότητα προσαρμογής του </a:t>
            </a:r>
            <a:r>
              <a:rPr lang="en-US" sz="1400" dirty="0">
                <a:solidFill>
                  <a:schemeClr val="bg1"/>
                </a:solidFill>
                <a:cs typeface="Calibri"/>
              </a:rPr>
              <a:t>Virtual Assistant </a:t>
            </a:r>
            <a:r>
              <a:rPr lang="el-GR" sz="1400" dirty="0">
                <a:solidFill>
                  <a:schemeClr val="bg1"/>
                </a:solidFill>
                <a:cs typeface="Calibri"/>
              </a:rPr>
              <a:t>στις ανάγκες των ΠΑ για καλύτερη/αποτελεσματικότερη/γρηγορότερη εξυπηρέτηση των πολιτών</a:t>
            </a:r>
            <a:endParaRPr lang="en-US" sz="14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1"/>
                </a:solidFill>
                <a:cs typeface="Calibri"/>
              </a:rPr>
              <a:t>Εύκολη προσαρμογή των Ψηφιακών Υπηρεσιών στο ευμετάβλητο και δυναμικό περιβάλλον των ΠΑ ανά τον κόσμο.</a:t>
            </a:r>
          </a:p>
        </p:txBody>
      </p:sp>
      <p:pic>
        <p:nvPicPr>
          <p:cNvPr id="3" name="Picture 33">
            <a:extLst>
              <a:ext uri="{FF2B5EF4-FFF2-40B4-BE49-F238E27FC236}">
                <a16:creationId xmlns="" xmlns:a16="http://schemas.microsoft.com/office/drawing/2014/main" id="{75D5BBE7-9A3F-10DC-1B4C-5039CD7191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673" y="3326241"/>
            <a:ext cx="647700" cy="84685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ED5F0C4-6BB9-70A7-CF04-EE777D548A57}"/>
              </a:ext>
            </a:extLst>
          </p:cNvPr>
          <p:cNvGrpSpPr/>
          <p:nvPr/>
        </p:nvGrpSpPr>
        <p:grpSpPr>
          <a:xfrm>
            <a:off x="243840" y="6257612"/>
            <a:ext cx="5561890" cy="507488"/>
            <a:chOff x="243840" y="6257612"/>
            <a:chExt cx="5561890" cy="507488"/>
          </a:xfrm>
        </p:grpSpPr>
        <p:pic>
          <p:nvPicPr>
            <p:cNvPr id="11" name="Picture 2" descr="Vodafone Logo">
              <a:extLst>
                <a:ext uri="{FF2B5EF4-FFF2-40B4-BE49-F238E27FC236}">
                  <a16:creationId xmlns="" xmlns:a16="http://schemas.microsoft.com/office/drawing/2014/main" id="{A6CA732F-DDB4-26F4-5FEF-FEAC525C9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514" y="6262347"/>
              <a:ext cx="893216" cy="50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Text&#10;&#10;Description automatically generated with low confidence">
              <a:extLst>
                <a:ext uri="{FF2B5EF4-FFF2-40B4-BE49-F238E27FC236}">
                  <a16:creationId xmlns="" xmlns:a16="http://schemas.microsoft.com/office/drawing/2014/main" id="{AEE7718B-F9C7-AAA1-3351-F0B502F5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0" y="6257612"/>
              <a:ext cx="1524967" cy="50748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9CF9A28-CAED-9422-DE5E-76878E5255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6034" y="466124"/>
            <a:ext cx="1641240" cy="901493"/>
          </a:xfrm>
          <a:prstGeom prst="rect">
            <a:avLst/>
          </a:prstGeom>
        </p:spPr>
      </p:pic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="" xmlns:a16="http://schemas.microsoft.com/office/drawing/2014/main" id="{85802A04-A180-8672-C210-18CF3B58FA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30" y="6291880"/>
            <a:ext cx="893216" cy="45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ECDDDAFF6CA6494BB9A76D6EF082445F" ma:contentTypeVersion="1" ma:contentTypeDescription="Δημιουργία νέου εγγράφου" ma:contentTypeScope="" ma:versionID="c4f59b79303d18c968b6dd5a4da34f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1b4437d7e41913fd45395c41a89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Ημερομηνία έναρξης χρονοδιαγράμματος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Ημερομηνία λήξης χρονοδιαγράμματος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61E7C82-B634-4FF8-A716-EA67DD5F3ED0}"/>
</file>

<file path=customXml/itemProps2.xml><?xml version="1.0" encoding="utf-8"?>
<ds:datastoreItem xmlns:ds="http://schemas.openxmlformats.org/officeDocument/2006/customXml" ds:itemID="{BA6AB039-463B-423A-A605-3960AB9154D3}"/>
</file>

<file path=customXml/itemProps3.xml><?xml version="1.0" encoding="utf-8"?>
<ds:datastoreItem xmlns:ds="http://schemas.openxmlformats.org/officeDocument/2006/customXml" ds:itemID="{5D000A60-6A9C-49FD-8772-3444E1130C71}"/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542</Words>
  <Application>Microsoft Office PowerPoint</Application>
  <PresentationFormat>Custom</PresentationFormat>
  <Paragraphs>128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Παρουσίαση Αποτελεσμάτων Έργου</vt:lpstr>
      <vt:lpstr>Σκοπός του έργου</vt:lpstr>
      <vt:lpstr>Αντικείμενο του έργου</vt:lpstr>
      <vt:lpstr>Εξυπηρετούμενα Αιτήματα #1/2</vt:lpstr>
      <vt:lpstr>Εξυπηρετούμενα Αιτήματα #2/2</vt:lpstr>
      <vt:lpstr>Ροή Εξυπηρέτησης Πολιτών</vt:lpstr>
      <vt:lpstr>Άμεσα οφέλη για Πολίτες</vt:lpstr>
      <vt:lpstr>Άμεσα οφέλη για ΥΠΕΞ - ΠΑ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ΗΜΕΡΙΔΑ  ΠΑΡΟΥΣΙΑΣΗΣ ΤΟΥ ΕΡΓΟΥ</dc:title>
  <dc:creator>ελενη νικολακοπουλου</dc:creator>
  <cp:lastModifiedBy>User</cp:lastModifiedBy>
  <cp:revision>36</cp:revision>
  <dcterms:created xsi:type="dcterms:W3CDTF">2023-11-12T09:54:13Z</dcterms:created>
  <dcterms:modified xsi:type="dcterms:W3CDTF">2023-11-28T12:29:42Z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0x010100ECDDDAFF6CA6494BB9A76D6EF082445F</vt:lpwstr>
  </property>
</Properties>
</file>